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A84C"/>
    <a:srgbClr val="1E2761"/>
    <a:srgbClr val="9751CB"/>
    <a:srgbClr val="8439BD"/>
    <a:srgbClr val="9E5ECE"/>
    <a:srgbClr val="B381D9"/>
    <a:srgbClr val="B32DBD"/>
    <a:srgbClr val="672983"/>
    <a:srgbClr val="592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6" d="100"/>
          <a:sy n="156" d="100"/>
        </p:scale>
        <p:origin x="15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668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466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2222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4932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677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5097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4137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1090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68104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42345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89745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95931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91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34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 flipV="1">
            <a:off x="217714" y="4069077"/>
            <a:ext cx="8773886" cy="45719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17714" y="1074420"/>
            <a:ext cx="8773886" cy="66766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50292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AAML</a:t>
            </a:r>
            <a:r>
              <a:rPr lang="en-US" sz="1400" b="1" kern="0" spc="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kern="0" spc="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LUNCH &amp; LEARN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48640" y="1086755"/>
            <a:ext cx="64008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Liquidity</a:t>
            </a:r>
            <a:endParaRPr lang="en-US" sz="5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Bridge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502920" y="3247931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Navigating the Critical Transition Period After Divorce Settlement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10" name="Picture 9" descr="A close up of a logo&#10;&#10;AI-generated content may be incorrect.">
            <a:extLst>
              <a:ext uri="{FF2B5EF4-FFF2-40B4-BE49-F238E27FC236}">
                <a16:creationId xmlns:a16="http://schemas.microsoft.com/office/drawing/2014/main" id="{3DFEB657-309F-B8BA-B404-6FABD0F43C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2494" y="182699"/>
            <a:ext cx="2749106" cy="75292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5BCE390-C8D6-75FB-2FC6-282920F6E250}"/>
              </a:ext>
            </a:extLst>
          </p:cNvPr>
          <p:cNvSpPr txBox="1"/>
          <p:nvPr/>
        </p:nvSpPr>
        <p:spPr>
          <a:xfrm>
            <a:off x="3048000" y="4132332"/>
            <a:ext cx="2784764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 dirty="0">
                <a:solidFill>
                  <a:schemeClr val="bg1"/>
                </a:solidFill>
              </a:rPr>
              <a:t>Clay Hall</a:t>
            </a:r>
          </a:p>
          <a:p>
            <a:pPr>
              <a:lnSpc>
                <a:spcPct val="90000"/>
              </a:lnSpc>
            </a:pPr>
            <a:r>
              <a:rPr lang="en-US" sz="1200" i="1" dirty="0">
                <a:solidFill>
                  <a:schemeClr val="bg1"/>
                </a:solidFill>
              </a:rPr>
              <a:t>Director, Investment Committee &amp; Investment Manager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bg1"/>
                </a:solidFill>
              </a:rPr>
              <a:t>chall@conservest.com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bg1"/>
                </a:solidFill>
              </a:rPr>
              <a:t>610-742-4385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9D09CE-414D-FA75-B54A-D07E4A491E9E}"/>
              </a:ext>
            </a:extLst>
          </p:cNvPr>
          <p:cNvSpPr txBox="1"/>
          <p:nvPr/>
        </p:nvSpPr>
        <p:spPr>
          <a:xfrm>
            <a:off x="562494" y="4132332"/>
            <a:ext cx="2644833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 dirty="0">
                <a:solidFill>
                  <a:schemeClr val="bg1"/>
                </a:solidFill>
              </a:rPr>
              <a:t>Bruce Kardon</a:t>
            </a:r>
          </a:p>
          <a:p>
            <a:pPr>
              <a:lnSpc>
                <a:spcPct val="90000"/>
              </a:lnSpc>
            </a:pPr>
            <a:r>
              <a:rPr lang="en-US" sz="1200" i="1" dirty="0">
                <a:solidFill>
                  <a:schemeClr val="bg1"/>
                </a:solidFill>
              </a:rPr>
              <a:t>President and Chief Investment Officer</a:t>
            </a:r>
          </a:p>
          <a:p>
            <a:pPr>
              <a:lnSpc>
                <a:spcPct val="90000"/>
              </a:lnSpc>
            </a:pPr>
            <a:r>
              <a:rPr lang="en-US" sz="1200" i="1" dirty="0">
                <a:solidFill>
                  <a:schemeClr val="bg1"/>
                </a:solidFill>
              </a:rPr>
              <a:t>bkardon@conservest.com</a:t>
            </a:r>
            <a:endParaRPr lang="en-US" sz="12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bg1"/>
                </a:solidFill>
              </a:rPr>
              <a:t>610-640-9588 </a:t>
            </a:r>
            <a:r>
              <a:rPr lang="en-US" sz="1200" dirty="0" err="1">
                <a:solidFill>
                  <a:schemeClr val="bg1"/>
                </a:solidFill>
              </a:rPr>
              <a:t>ext</a:t>
            </a:r>
            <a:r>
              <a:rPr lang="en-US" sz="1200" dirty="0">
                <a:solidFill>
                  <a:schemeClr val="bg1"/>
                </a:solidFill>
              </a:rPr>
              <a:t> 211</a:t>
            </a:r>
          </a:p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B1A891-D2EB-DC46-8476-E9533D4D1E57}"/>
              </a:ext>
            </a:extLst>
          </p:cNvPr>
          <p:cNvSpPr txBox="1"/>
          <p:nvPr/>
        </p:nvSpPr>
        <p:spPr>
          <a:xfrm>
            <a:off x="6075219" y="4164149"/>
            <a:ext cx="2901318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 dirty="0">
                <a:solidFill>
                  <a:schemeClr val="bg1"/>
                </a:solidFill>
              </a:rPr>
              <a:t>Lacy Redwine, JD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bg1"/>
                </a:solidFill>
              </a:rPr>
              <a:t>Office and Client Service Operations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bg1"/>
                </a:solidFill>
              </a:rPr>
              <a:t>lredwine@conservest.com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bg1"/>
                </a:solidFill>
              </a:rPr>
              <a:t>484-655-2601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2">
              <a:lumMod val="75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Liquidity &amp; Why Does It Matter?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841248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64008" cy="77724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207008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liquidity refers to the ability to monetize assets with limited friction in price or time to execution</a:t>
            </a:r>
            <a:r>
              <a:rPr lang="en-US" sz="1350" i="1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65760" y="2103120"/>
            <a:ext cx="3977640" cy="411480"/>
          </a:xfrm>
          <a:prstGeom prst="rect">
            <a:avLst/>
          </a:prstGeom>
          <a:solidFill>
            <a:srgbClr val="1A8A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2103120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LIQUID ASSETS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2523744"/>
            <a:ext cx="397764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2551176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65760" y="2926080"/>
            <a:ext cx="397764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0080" y="295351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Money Market Funds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365760" y="3328416"/>
            <a:ext cx="397764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335584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Brokered CDs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365760" y="3730752"/>
            <a:ext cx="397764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3758184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Treasury Securities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365760" y="4133088"/>
            <a:ext cx="397764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40080" y="41605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Large Cap Stocks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4800600" y="2103120"/>
            <a:ext cx="3977640" cy="411480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00600" y="2103120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ILLIQUID ASSETS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800600" y="2523744"/>
            <a:ext cx="397764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029200" y="2551176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Estate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4800600" y="2926080"/>
            <a:ext cx="397764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029200" y="295351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Business Interests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800600" y="3328416"/>
            <a:ext cx="397764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029200" y="335584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Partner Interests (PE/Credit)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4800600" y="3730752"/>
            <a:ext cx="397764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029200" y="3758184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 or Collectibles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4800600" y="4133088"/>
            <a:ext cx="3977640" cy="374904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029200" y="41605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Retirement Assets (age-dependent)</a:t>
            </a:r>
            <a:endParaRPr lang="en-US" sz="1250" dirty="0"/>
          </a:p>
        </p:txBody>
      </p:sp>
      <p:sp>
        <p:nvSpPr>
          <p:cNvPr id="31" name="Shape 2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274320" y="4690872"/>
            <a:ext cx="8595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  In divorce, ensuring access to liquid funds is critical to cover expenses and legal fees while larger assets are being divided.</a:t>
            </a:r>
            <a:endParaRPr lang="en-US" sz="12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2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</a:t>
            </a:r>
            <a:r>
              <a:rPr lang="en-US" sz="3200" b="1" i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 the Liquidity Bridge?</a:t>
            </a: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457200" y="1078992"/>
            <a:ext cx="8229600" cy="868680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85800" y="114300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6-month to 2-year timeframe after settlement to adjust to a stable new financial reality.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365760" y="2148840"/>
            <a:ext cx="2606040" cy="25603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371600" y="2286000"/>
            <a:ext cx="594360" cy="59436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371600" y="22860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2999232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Critical Transition</a:t>
            </a:r>
            <a:endParaRPr lang="en-US" sz="1300" dirty="0">
              <a:solidFill>
                <a:schemeClr val="bg1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502920" y="3429000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period is critical to avoid a potentially permanent lifestyle impairment.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0" y="2148840"/>
            <a:ext cx="2606040" cy="25603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206240" y="2286000"/>
            <a:ext cx="594360" cy="59436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206240" y="22860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337560" y="2999232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Hidden Costs</a:t>
            </a:r>
            <a:endParaRPr lang="en-US" sz="1300" dirty="0">
              <a:solidFill>
                <a:schemeClr val="bg1"/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3337560" y="3429000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Post-asset monetization values after adjusting for taxes and liquidity discounts can be significant.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035040" y="2148840"/>
            <a:ext cx="2606040" cy="25603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040880" y="2286000"/>
            <a:ext cx="594360" cy="59436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040880" y="22860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172200" y="2999232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Professional Guidance</a:t>
            </a:r>
            <a:endParaRPr lang="en-US" sz="1300" dirty="0">
              <a:solidFill>
                <a:schemeClr val="bg1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6172200" y="3429000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Attorneys and financial professionals are critical to evaluating this pathway to ensure clients are secure.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Do Cracks in the Liquidity Bridge Form?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1188720"/>
            <a:ext cx="411480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4114800" cy="41148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29768" y="1225296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Behavioral Factors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682496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Keeping up with the Joneses (&amp; Juniors)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02920" y="2020824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Desire to maintain social norms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02920" y="2359152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Personal resilience challenges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754880" y="1188720"/>
            <a:ext cx="411480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54880" y="1188720"/>
            <a:ext cx="4114800" cy="41148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64608" y="1225296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Illiquid Assets 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937760" y="1682496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Land &amp; personal real estate (negative carry)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937760" y="2020824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Minority interests in private businesses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937760" y="2359152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LP interests &amp; deferred compensation/options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20040" y="3108960"/>
            <a:ext cx="411480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" y="3108960"/>
            <a:ext cx="4114800" cy="41148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29768" y="3145536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Tax Liabilities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3602736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Low-basis public equities → large capital gains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02920" y="3941064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Capital gains on personal real estate sales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02920" y="4279392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Preparation required to minimize regret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754880" y="3108960"/>
            <a:ext cx="411480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754880" y="3108960"/>
            <a:ext cx="4114800" cy="41148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64608" y="3145536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Lifestyle vs. Cash Flow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937760" y="3602736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Daily living can't be funded by illiquid assets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937760" y="3941064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Monetizing assets tax-efficiently requires experience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4937760" y="4279392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Timing and sequencing decisions are critical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285496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the Liquidity Framework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3840480" cy="169164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1234440"/>
            <a:ext cx="594360" cy="59436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2344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325880" y="126187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Define Cash Need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85800" y="1719072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Monthly or Annual Expenses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One-Time Transactions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971800"/>
            <a:ext cx="3840480" cy="1783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94360" y="3090672"/>
            <a:ext cx="594360" cy="59436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3090672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325880" y="310896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Value Assets Post-Liquidity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3410712"/>
            <a:ext cx="3474720" cy="1252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Real estate &amp; business interests: adjust for                                            transaction costs, taxes &amp; time to liquidate</a:t>
            </a:r>
          </a:p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Securities: calculate post-tax net proceeds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4846320" y="1143000"/>
            <a:ext cx="3840480" cy="361188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83480" y="1261872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Framework at a Glance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4983480" y="1810512"/>
            <a:ext cx="777240" cy="384048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983480" y="1810512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833872" y="182880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income, expenses &amp; obligations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983480" y="2395728"/>
            <a:ext cx="777240" cy="384048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983480" y="2395728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CLASSIFY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833872" y="2414016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 vs. illiquid — with real net values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983480" y="2980944"/>
            <a:ext cx="777240" cy="384048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983480" y="2980944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833872" y="2999232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flow timeline over 12-24 months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983480" y="3566160"/>
            <a:ext cx="777240" cy="384048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983480" y="3566160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STRESS TEST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833872" y="358444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if asset sales are delayed?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983480" y="4151376"/>
            <a:ext cx="777240" cy="384048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983480" y="4151376"/>
            <a:ext cx="777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833872" y="4169664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Sequence dispositions for tax efficiency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Strategies to Mitigate an Impaired Bridge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41148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594360" cy="114300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1143000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33272" y="127101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chemeClr val="accent3">
                    <a:lumMod val="5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Direct Indexing</a:t>
            </a:r>
            <a:endParaRPr lang="en-US" sz="13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1033272" y="1576143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concentrated individual security positions within a defined tax budget.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754880" y="1143000"/>
            <a:ext cx="41148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54880" y="1143000"/>
            <a:ext cx="594360" cy="114300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54880" y="1143000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468112" y="127101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chemeClr val="accent3">
                    <a:lumMod val="5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Securities-Based Lending</a:t>
            </a:r>
            <a:endParaRPr lang="en-US" sz="13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5468112" y="1568741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Monetize unrealized equity in traded securities portfolios without triggering asset sales.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20040" y="2404872"/>
            <a:ext cx="41148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20040" y="2404872"/>
            <a:ext cx="594360" cy="114300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20040" y="2404872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033272" y="2532888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chemeClr val="accent3">
                    <a:lumMod val="5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Home Equity Lines of Credit</a:t>
            </a:r>
            <a:endParaRPr lang="en-US" sz="13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Text 16"/>
          <p:cNvSpPr/>
          <p:nvPr/>
        </p:nvSpPr>
        <p:spPr>
          <a:xfrm>
            <a:off x="1028700" y="2860258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short-term financing liquidity while longer-term assets are being sold.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754880" y="2404872"/>
            <a:ext cx="41148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754880" y="2404872"/>
            <a:ext cx="594360" cy="114300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54880" y="2404872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468112" y="2532888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chemeClr val="accent3">
                    <a:lumMod val="5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Strategic Use of Derivatives</a:t>
            </a:r>
            <a:endParaRPr lang="en-US" sz="13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3" name="Text 21"/>
          <p:cNvSpPr/>
          <p:nvPr/>
        </p:nvSpPr>
        <p:spPr>
          <a:xfrm>
            <a:off x="5468112" y="2813739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income or define downside participation in concentrated positions.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20040" y="3666744"/>
            <a:ext cx="41148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20040" y="3666744"/>
            <a:ext cx="594360" cy="114300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20040" y="3666744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033272" y="379476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chemeClr val="accent3">
                    <a:lumMod val="5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351 Exchanges</a:t>
            </a:r>
            <a:endParaRPr lang="en-US" sz="13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8" name="Text 26"/>
          <p:cNvSpPr/>
          <p:nvPr/>
        </p:nvSpPr>
        <p:spPr>
          <a:xfrm>
            <a:off x="1033272" y="4037076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Tax-efficient mechanism to restructure asset ownership and defer recognition.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754880" y="3666744"/>
            <a:ext cx="41148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754880" y="3666744"/>
            <a:ext cx="594360" cy="114300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754880" y="3666744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5468112" y="379476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chemeClr val="accent3">
                    <a:lumMod val="50000"/>
                  </a:schemeClr>
                </a:solidFill>
                <a:latin typeface="Georgia" pitchFamily="34" charset="0"/>
              </a:rPr>
              <a:t>Phased Buyout</a:t>
            </a:r>
            <a:endParaRPr lang="en-US" sz="13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3" name="Text 31"/>
          <p:cNvSpPr/>
          <p:nvPr/>
        </p:nvSpPr>
        <p:spPr>
          <a:xfrm>
            <a:off x="5463540" y="4042737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settlements as installment payments to smooth cash flow and manage tax exposure.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 sz="2000"/>
          </a:p>
        </p:txBody>
      </p:sp>
      <p:sp>
        <p:nvSpPr>
          <p:cNvPr id="35" name="Text 33"/>
          <p:cNvSpPr/>
          <p:nvPr/>
        </p:nvSpPr>
        <p:spPr>
          <a:xfrm>
            <a:off x="274320" y="4690872"/>
            <a:ext cx="8595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Maximize after-tax value while maintaining sufficient liquidity throughout the transition.</a:t>
            </a:r>
            <a:endParaRPr lang="en-US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2">
              <a:lumMod val="75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This Means for Family Law Attorneys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4114800" cy="2834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r>
              <a:rPr lang="en-US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4114800" cy="45720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179576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🚩  Red Flags to Spot Early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95966" y="1709928"/>
            <a:ext cx="3657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assets paired with limited ongoing cash flows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895966" y="2395728"/>
            <a:ext cx="3657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Concentrated assets constituting significant portion of settlement value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895966" y="3067885"/>
            <a:ext cx="3657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Uncertain timelines for business or property sales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709160" y="1143000"/>
            <a:ext cx="4114800" cy="2834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709160" y="1143000"/>
            <a:ext cx="4114800" cy="45720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846320" y="1179576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❓  Ask the Right Questions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846320" y="1773936"/>
            <a:ext cx="347472" cy="347472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0" y="177393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285232" y="1764792"/>
            <a:ext cx="34290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you fund the next 12 months of expenses and taxes?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4846320" y="2432304"/>
            <a:ext cx="347472" cy="347472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46320" y="243230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285232" y="2423160"/>
            <a:ext cx="34290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assets are easy to liquidate without value impairment?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4846320" y="3090672"/>
            <a:ext cx="347472" cy="347472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46320" y="30906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285232" y="3081528"/>
            <a:ext cx="34290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 if this asset takes longer to monetize than anticipated?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320040" y="4114800"/>
            <a:ext cx="8503920" cy="77724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02920" y="420624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Early identification of liquidity risk gives attorneys and their clients the time needed to structure sustainable, tax-efficient settlements. </a:t>
            </a:r>
            <a:endParaRPr lang="en-US" sz="1300" dirty="0"/>
          </a:p>
        </p:txBody>
      </p:sp>
      <p:sp>
        <p:nvSpPr>
          <p:cNvPr id="27" name="Shape 14">
            <a:extLst>
              <a:ext uri="{FF2B5EF4-FFF2-40B4-BE49-F238E27FC236}">
                <a16:creationId xmlns:a16="http://schemas.microsoft.com/office/drawing/2014/main" id="{0F808D09-320A-3F83-5F43-20F2A43BB5B2}"/>
              </a:ext>
            </a:extLst>
          </p:cNvPr>
          <p:cNvSpPr/>
          <p:nvPr/>
        </p:nvSpPr>
        <p:spPr>
          <a:xfrm>
            <a:off x="479914" y="1796578"/>
            <a:ext cx="347472" cy="347472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Shape 14">
            <a:extLst>
              <a:ext uri="{FF2B5EF4-FFF2-40B4-BE49-F238E27FC236}">
                <a16:creationId xmlns:a16="http://schemas.microsoft.com/office/drawing/2014/main" id="{0F0CF5E5-8689-2D97-EB0E-38CDB61D6A99}"/>
              </a:ext>
            </a:extLst>
          </p:cNvPr>
          <p:cNvSpPr/>
          <p:nvPr/>
        </p:nvSpPr>
        <p:spPr>
          <a:xfrm>
            <a:off x="479914" y="2470694"/>
            <a:ext cx="347472" cy="347472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9" name="Shape 14">
            <a:extLst>
              <a:ext uri="{FF2B5EF4-FFF2-40B4-BE49-F238E27FC236}">
                <a16:creationId xmlns:a16="http://schemas.microsoft.com/office/drawing/2014/main" id="{E1E1C550-CF5F-5B0C-2B0B-5BBA1900A87E}"/>
              </a:ext>
            </a:extLst>
          </p:cNvPr>
          <p:cNvSpPr/>
          <p:nvPr/>
        </p:nvSpPr>
        <p:spPr>
          <a:xfrm>
            <a:off x="470697" y="3144810"/>
            <a:ext cx="347472" cy="347472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199" y="3474719"/>
            <a:ext cx="8562109" cy="114301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365760"/>
            <a:ext cx="5760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kern="0" spc="300" dirty="0">
                <a:solidFill>
                  <a:schemeClr val="bg1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Closing Takeaways</a:t>
            </a:r>
            <a:endParaRPr lang="en-US" sz="28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57200" y="1005840"/>
            <a:ext cx="502920" cy="54864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100584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78992" y="1024128"/>
            <a:ext cx="5166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Wealth is hard to spend — liquidity timing matters as much as balance sheet value.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Shape 8"/>
          <p:cNvSpPr/>
          <p:nvPr/>
        </p:nvSpPr>
        <p:spPr>
          <a:xfrm>
            <a:off x="457200" y="1783080"/>
            <a:ext cx="502920" cy="54864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78308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78992" y="1801368"/>
            <a:ext cx="5166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Liquidity Bridge reduces stress and drives tax-efficient, well-sequenced decisions.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57200" y="2560320"/>
            <a:ext cx="502920" cy="54864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256032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078992" y="2578608"/>
            <a:ext cx="5166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Attorneys who identify liquidity gaps early protect their clients from long-term financial harm.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457200" y="3657600"/>
            <a:ext cx="5760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7" name="Text 15"/>
          <p:cNvSpPr/>
          <p:nvPr/>
        </p:nvSpPr>
        <p:spPr>
          <a:xfrm>
            <a:off x="457200" y="4480560"/>
            <a:ext cx="5760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18" name="Picture 17" descr="A close up of a logo&#10;&#10;AI-generated content may be incorrect.">
            <a:extLst>
              <a:ext uri="{FF2B5EF4-FFF2-40B4-BE49-F238E27FC236}">
                <a16:creationId xmlns:a16="http://schemas.microsoft.com/office/drawing/2014/main" id="{E96E7ACD-DB63-C1D8-F982-C6BF948E21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741" y="3657600"/>
            <a:ext cx="2749106" cy="75292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2950F67-AED3-6B69-6465-28DE993C8549}"/>
              </a:ext>
            </a:extLst>
          </p:cNvPr>
          <p:cNvSpPr txBox="1"/>
          <p:nvPr/>
        </p:nvSpPr>
        <p:spPr>
          <a:xfrm>
            <a:off x="6142740" y="4434840"/>
            <a:ext cx="2743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Please find additional information about </a:t>
            </a:r>
            <a:r>
              <a:rPr lang="en-US" sz="1200" dirty="0" err="1">
                <a:solidFill>
                  <a:schemeClr val="bg1"/>
                </a:solidFill>
              </a:rPr>
              <a:t>Conservest</a:t>
            </a:r>
            <a:r>
              <a:rPr lang="en-US" sz="1200" dirty="0">
                <a:solidFill>
                  <a:schemeClr val="bg1"/>
                </a:solidFill>
              </a:rPr>
              <a:t> Capital Advisors, Inc. at www.conservest.com.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113</TotalTime>
  <Words>712</Words>
  <Application>Microsoft Office PowerPoint</Application>
  <PresentationFormat>On-screen Show (16:9)</PresentationFormat>
  <Paragraphs>134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Liquidity Bridge</dc:title>
  <dc:subject>PptxGenJS Presentation</dc:subject>
  <dc:creator>AAML Lunch and Learn</dc:creator>
  <cp:lastModifiedBy>Clay Hall</cp:lastModifiedBy>
  <cp:revision>7</cp:revision>
  <dcterms:created xsi:type="dcterms:W3CDTF">2026-03-23T14:03:40Z</dcterms:created>
  <dcterms:modified xsi:type="dcterms:W3CDTF">2026-03-24T17:39:03Z</dcterms:modified>
</cp:coreProperties>
</file>